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03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72FD-63AC-19AE-D473-A2AD772D3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9F165C-21CD-A25A-BC55-7B1189BCF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33956-B0F0-F52A-BFD1-3902D935C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854AB-84F8-1FC3-49FD-03033CF8B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58148-E9C6-63D0-076D-AD474CC4A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89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33871-515D-6B2F-5849-17411A45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26AB1-BAF6-DF10-35B6-7CB39117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23114-E314-29D5-CDE0-4647B73DD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1DD75-ABCD-7862-AEAC-640F473F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70C7F-4016-5727-7EEB-95B4D668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95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146B4-172C-BE70-7E58-E840E1D1B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DC731-2FE0-F540-1718-C15C1BE7A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0BF45-2DCD-5FEC-1280-9EFBBF5A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FBF8E-8AB6-7390-933C-E2BFC8AD0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D80D3-F4B0-7B4B-1ABE-C0D63576C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7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47436-8E4D-C230-383D-B905FEB23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119C1-B8B8-1A57-9490-7DBC96C3ED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8AFA4E-29E1-CE97-9D49-7765C33F9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7AE69-86DF-DC05-64B9-FBED9007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6AFA9-52BB-A56F-FDB3-7543C7A0A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55A88-C2AB-52F2-9BF9-8C2D35458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10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FAC44-3D35-792E-0857-9304D9CA7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0D03D-4328-BE89-6529-477948ADF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F09AD4-3487-11BF-B63F-922E6067A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473658-09C1-39F4-368A-303D82236E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046D01-CF56-58EC-0180-D51A1EE5C8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C44049-2F57-B3CA-6FB9-E0CFA93A2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AA3C15-38D3-4C3F-E4B1-C063AA3D8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2484B4-E083-FA0E-3237-9AFCDC6B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40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90B7E-BA91-760A-2721-73E661C5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85F1B-21B9-CC0F-C4E4-F6DA35E8B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E71D78-08B5-53D0-4CB6-FDF946D0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BD6FC-ADE2-1AA4-5543-B7BBB0E0A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76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B1CD32-E00E-4266-3EFC-37E1E7FEC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74C919-828F-0F9D-C294-AC3113FB7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69403-AA42-8218-0F5F-535B80A5B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1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54A9F-8BAE-557E-15E8-93A42294F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FBA66-8228-B253-6E50-70773B5DD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50489-BC4B-97F6-DE43-7FCC64A20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CECB31-378E-B56B-E6D4-F3C50CEBB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50100-2D2E-BB6D-D418-B95E31F7D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1EED35-BF15-A047-F6A2-3348EA40B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03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2E212-32BF-272C-04DA-809F7468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D416B9-1910-81F9-4044-0F0515DD5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42DE3-FAFB-AD00-CC3C-44550405F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F31E66-27C4-05B3-9BA7-8D777C268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F82ABA-D979-F4A0-5E59-5885665D8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19BDE9-BBCD-B4D6-D26A-2D4B2EF03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38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09BB7-5F19-3601-52AE-D9440BFA1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64BC0-30DD-68C1-DAE8-CB679864D0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11D10-187A-B0D7-13D5-E931DE3F1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D5785-EF71-C5DD-189A-8D2E5D60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19A07-1352-D38B-9806-F1A26C92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AA13C3-8D43-AD86-2F86-2F32A5EE05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3E231-7062-92B4-48A9-F914C6B0A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C28B7-7D45-C9BA-7286-F553B18A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19DFD-061E-9312-FB85-5150E9696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19CF4-DB56-8393-6242-D15FAAD9B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03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5EAA24-8231-A083-0EBC-7A5D9599E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83321-5FD8-159A-8C5D-803847FF0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B5012D-5D25-863E-4388-65A178D055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B3B56E-749D-4E7B-9D21-3613239C88B6}" type="datetimeFigureOut">
              <a:rPr lang="en-US" smtClean="0"/>
              <a:t>11/12/2025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010F78-12A4-7AE4-F15B-C3E174C44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6658E-C7F7-53CE-D0B0-9CAC2802D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4692F-04BD-4479-BCEF-674EBDE14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5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y.rotary.org/en/us-rotary-club-and-district-liability-insurance-progra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rotary@hylant.com" TargetMode="External"/><Relationship Id="rId2" Type="http://schemas.openxmlformats.org/officeDocument/2006/relationships/hyperlink" Target="https://msgfocus.rotary.org/c/130PnydfiohIV9EyDtXTAB58rYe9Fx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claims@rotary.org" TargetMode="External"/><Relationship Id="rId2" Type="http://schemas.openxmlformats.org/officeDocument/2006/relationships/hyperlink" Target="mailto:insurance@rotary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E469F-5C82-40F1-55A1-4E1CA9207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U.S. Rotary Club &amp; District Liability Insurance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FC2AC-97DF-7941-9142-C1D8799CE7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65A6E1-F3CF-F757-1227-42DA51017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071" y="3796937"/>
            <a:ext cx="3481798" cy="134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96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3956-6963-D8F8-DC48-A2D7EFA8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9C22E-7F01-A890-0AF4-5321DD31D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Insurance Coverage Overview </a:t>
            </a:r>
            <a:br>
              <a:rPr lang="en-US" dirty="0"/>
            </a:br>
            <a:r>
              <a:rPr lang="en-US" dirty="0"/>
              <a:t>The U.S. Club Program provides U.S. clubs and districts with general liability and directors &amp; officers/employment practices liability insurance, subject to policy terms and conditions: </a:t>
            </a:r>
          </a:p>
          <a:p>
            <a:pPr lvl="0"/>
            <a:r>
              <a:rPr lang="en-US" b="1" dirty="0"/>
              <a:t>General liability</a:t>
            </a:r>
            <a:r>
              <a:rPr lang="en-US" dirty="0"/>
              <a:t> insurance covers liability claims for bodily injury or property damage to a third party (e.g., a guest trips and falls at a club or district event). </a:t>
            </a:r>
          </a:p>
          <a:p>
            <a:pPr lvl="0"/>
            <a:r>
              <a:rPr lang="en-US" b="1" dirty="0"/>
              <a:t>Directors &amp; officers</a:t>
            </a:r>
            <a:r>
              <a:rPr lang="en-US" dirty="0"/>
              <a:t> </a:t>
            </a:r>
            <a:r>
              <a:rPr lang="en-US" b="1" dirty="0"/>
              <a:t>liability insurance </a:t>
            </a:r>
            <a:r>
              <a:rPr lang="en-US" dirty="0"/>
              <a:t>protects club members and club and district officers from claims arising out of performance of their duties. </a:t>
            </a:r>
          </a:p>
          <a:p>
            <a:pPr lvl="0"/>
            <a:r>
              <a:rPr lang="en-US" b="1" dirty="0"/>
              <a:t>Employment practices liability</a:t>
            </a:r>
            <a:r>
              <a:rPr lang="en-US" dirty="0"/>
              <a:t> insurance covers claims arising out of club or district employment practices.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72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28B60-9CEA-8242-07CE-5B7A00D3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Available Documents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1DDC3-0B97-025F-F854-9E3D7FC31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2025-26 Fillable Certificate of Insurance.pdf</a:t>
            </a:r>
          </a:p>
          <a:p>
            <a:r>
              <a:rPr lang="en-US" dirty="0"/>
              <a:t>Certificate Instructions.pdf</a:t>
            </a:r>
          </a:p>
          <a:p>
            <a:r>
              <a:rPr lang="en-US" dirty="0"/>
              <a:t>If Asked to Provide Additional Insured.pdf</a:t>
            </a:r>
          </a:p>
          <a:p>
            <a:r>
              <a:rPr lang="en-US" dirty="0"/>
              <a:t>2025-26 Incident Handling Guidelines &amp; Report.pdf</a:t>
            </a:r>
          </a:p>
          <a:p>
            <a:r>
              <a:rPr lang="en-US" dirty="0"/>
              <a:t>Auto.pdf</a:t>
            </a:r>
          </a:p>
          <a:p>
            <a:r>
              <a:rPr lang="en-US" dirty="0"/>
              <a:t>Contracts.pdf</a:t>
            </a:r>
          </a:p>
          <a:p>
            <a:r>
              <a:rPr lang="en-US" dirty="0"/>
              <a:t>Copyright Infringement &amp; Privacy.pdf</a:t>
            </a:r>
          </a:p>
          <a:p>
            <a:r>
              <a:rPr lang="en-US" dirty="0"/>
              <a:t>Event Planning.pdf</a:t>
            </a:r>
          </a:p>
          <a:p>
            <a:r>
              <a:rPr lang="en-US" dirty="0"/>
              <a:t>Fireworks.pdf</a:t>
            </a:r>
          </a:p>
          <a:p>
            <a:r>
              <a:rPr lang="en-US" dirty="0"/>
              <a:t>Golf Carts.pdf</a:t>
            </a:r>
          </a:p>
          <a:p>
            <a:r>
              <a:rPr lang="en-US" dirty="0"/>
              <a:t>Inflatables (bounce house).pdf</a:t>
            </a:r>
          </a:p>
          <a:p>
            <a:r>
              <a:rPr lang="en-US" dirty="0"/>
              <a:t>Slip Trip and Fall Prevention.pdf</a:t>
            </a:r>
          </a:p>
          <a:p>
            <a:r>
              <a:rPr lang="en-US" dirty="0"/>
              <a:t>Volunteers.pdf</a:t>
            </a:r>
          </a:p>
          <a:p>
            <a:r>
              <a:rPr lang="en-US" dirty="0"/>
              <a:t>Waivers and Releases.pdf</a:t>
            </a:r>
          </a:p>
        </p:txBody>
      </p:sp>
    </p:spTree>
    <p:extLst>
      <p:ext uri="{BB962C8B-B14F-4D97-AF65-F5344CB8AC3E}">
        <p14:creationId xmlns:p14="http://schemas.microsoft.com/office/powerpoint/2010/main" val="3875151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83C0-56FB-E106-F4AE-E83BF092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LINK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9402C-B63A-9318-3A53-FA84C8BF8C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1750"/>
            <a:ext cx="10515600" cy="4351338"/>
          </a:xfrm>
        </p:spPr>
        <p:txBody>
          <a:bodyPr>
            <a:normAutofit/>
          </a:bodyPr>
          <a:lstStyle/>
          <a:p>
            <a:endParaRPr lang="en-US" sz="2200" dirty="0">
              <a:hlinkClick r:id="rId2"/>
            </a:endParaRPr>
          </a:p>
          <a:p>
            <a:endParaRPr lang="en-US" sz="2200" dirty="0">
              <a:hlinkClick r:id="rId2"/>
            </a:endParaRPr>
          </a:p>
          <a:p>
            <a:endParaRPr lang="en-US" sz="2200" dirty="0">
              <a:hlinkClick r:id="rId2"/>
            </a:endParaRPr>
          </a:p>
          <a:p>
            <a:r>
              <a:rPr lang="en-US" sz="2200" dirty="0">
                <a:hlinkClick r:id="rId2"/>
              </a:rPr>
              <a:t>https://my.rotary.org/en/us-rotary-club-and-district-liability-insurance-program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539144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218A5-CB75-354D-9AF9-19EC96BF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A90B8-C4E3-76CB-CC16-3DAF38BC8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U.S. Rotary Insurance Portal </a:t>
            </a:r>
            <a:br>
              <a:rPr lang="en-US" dirty="0"/>
            </a:br>
            <a:r>
              <a:rPr lang="en-US" dirty="0"/>
              <a:t>The 2025-26 certificate of insurance and other insurance documents are available on the U.S. Rotary Insurance Portal, hosted by the U.S. Club Program broker, the </a:t>
            </a:r>
            <a:r>
              <a:rPr lang="en-US" dirty="0" err="1"/>
              <a:t>Hylant</a:t>
            </a:r>
            <a:r>
              <a:rPr lang="en-US" dirty="0"/>
              <a:t> Group: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 </a:t>
            </a:r>
            <a:r>
              <a:rPr lang="en-US" b="1" dirty="0"/>
              <a:t>     U.S. Rotary Insurance Port</a:t>
            </a:r>
            <a:r>
              <a:rPr lang="en-US" dirty="0"/>
              <a:t>al: </a:t>
            </a:r>
            <a:r>
              <a:rPr lang="en-US" dirty="0">
                <a:hlinkClick r:id="rId2"/>
              </a:rPr>
              <a:t>rotary.hylant.com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    </a:t>
            </a:r>
            <a:r>
              <a:rPr lang="en-US" b="1" dirty="0"/>
              <a:t>Username</a:t>
            </a:r>
            <a:r>
              <a:rPr lang="en-US" dirty="0"/>
              <a:t>: </a:t>
            </a:r>
            <a:r>
              <a:rPr lang="en-US" dirty="0">
                <a:hlinkClick r:id="rId3"/>
              </a:rPr>
              <a:t>rotary@hylant.com</a:t>
            </a:r>
            <a:r>
              <a:rPr lang="en-US" dirty="0"/>
              <a:t> </a:t>
            </a:r>
            <a:br>
              <a:rPr lang="en-US" dirty="0"/>
            </a:br>
            <a:r>
              <a:rPr lang="en-US" dirty="0"/>
              <a:t>     </a:t>
            </a:r>
            <a:r>
              <a:rPr lang="en-US" b="1" dirty="0"/>
              <a:t>Password</a:t>
            </a:r>
            <a:r>
              <a:rPr lang="en-US" dirty="0"/>
              <a:t>: Rotary1905 </a:t>
            </a:r>
          </a:p>
        </p:txBody>
      </p:sp>
    </p:spTree>
    <p:extLst>
      <p:ext uri="{BB962C8B-B14F-4D97-AF65-F5344CB8AC3E}">
        <p14:creationId xmlns:p14="http://schemas.microsoft.com/office/powerpoint/2010/main" val="1660406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3F29798-D584-4792-9B62-3F5F5C36D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D95722-7DF5-1912-27AF-ECB73369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805"/>
            <a:ext cx="10515600" cy="15058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r>
              <a:rPr kumimoji="0" lang="en-US" altLang="en-US" sz="5200" b="0" i="0" u="none" strike="noStrike" kern="1200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Rotary International Risk Management </a:t>
            </a:r>
          </a:p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endParaRPr kumimoji="0" lang="en-US" altLang="en-US" sz="5200" b="0" i="0" u="none" strike="noStrike" kern="1200" cap="none" normalizeH="0" baseline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6FC1B00-28F8-5899-6B4E-2ECC663EC9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0105136"/>
              </p:ext>
            </p:extLst>
          </p:nvPr>
        </p:nvGraphicFramePr>
        <p:xfrm>
          <a:off x="838200" y="2085809"/>
          <a:ext cx="10512549" cy="3969541"/>
        </p:xfrm>
        <a:graphic>
          <a:graphicData uri="http://schemas.openxmlformats.org/drawingml/2006/table">
            <a:tbl>
              <a:tblPr>
                <a:solidFill>
                  <a:schemeClr val="bg1"/>
                </a:solidFill>
              </a:tblPr>
              <a:tblGrid>
                <a:gridCol w="3504183">
                  <a:extLst>
                    <a:ext uri="{9D8B030D-6E8A-4147-A177-3AD203B41FA5}">
                      <a16:colId xmlns:a16="http://schemas.microsoft.com/office/drawing/2014/main" val="3664263225"/>
                    </a:ext>
                  </a:extLst>
                </a:gridCol>
                <a:gridCol w="3504183">
                  <a:extLst>
                    <a:ext uri="{9D8B030D-6E8A-4147-A177-3AD203B41FA5}">
                      <a16:colId xmlns:a16="http://schemas.microsoft.com/office/drawing/2014/main" val="606589950"/>
                    </a:ext>
                  </a:extLst>
                </a:gridCol>
                <a:gridCol w="3504183">
                  <a:extLst>
                    <a:ext uri="{9D8B030D-6E8A-4147-A177-3AD203B41FA5}">
                      <a16:colId xmlns:a16="http://schemas.microsoft.com/office/drawing/2014/main" val="2611244"/>
                    </a:ext>
                  </a:extLst>
                </a:gridCol>
              </a:tblGrid>
              <a:tr h="796151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Rotary International Risk Management</a:t>
                      </a: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37276"/>
                  </a:ext>
                </a:extLst>
              </a:tr>
              <a:tr h="158108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Julita Brzozowska</a:t>
                      </a:r>
                      <a:b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Risk Manager</a:t>
                      </a: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Carol Dietz</a:t>
                      </a:r>
                      <a:b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Risk Management Senior Specialist</a:t>
                      </a: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Ann Berdahl</a:t>
                      </a:r>
                      <a:b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Claims &amp; Insurance Manager</a:t>
                      </a: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141976"/>
                  </a:ext>
                </a:extLst>
              </a:tr>
              <a:tr h="79615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847-424-5394</a:t>
                      </a: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847-424-5245</a:t>
                      </a: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</a:rPr>
                        <a:t>847-866-3125</a:t>
                      </a: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2667188"/>
                  </a:ext>
                </a:extLst>
              </a:tr>
              <a:tr h="796151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insurance@rotary.org</a:t>
                      </a:r>
                      <a:endParaRPr lang="en-US" sz="26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claims@rotary.org</a:t>
                      </a:r>
                      <a:endParaRPr lang="en-US" sz="26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218661" marR="14017" marT="168201" marB="168201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462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732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320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U.S. Rotary Club &amp; District Liability Insurance Program</vt:lpstr>
      <vt:lpstr>OVERVIEW</vt:lpstr>
      <vt:lpstr>Available Documents </vt:lpstr>
      <vt:lpstr>LINK</vt:lpstr>
      <vt:lpstr>ACCESS</vt:lpstr>
      <vt:lpstr>Rotary International Risk Management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Charles Arnason</dc:creator>
  <cp:lastModifiedBy>Charles Arnason</cp:lastModifiedBy>
  <cp:revision>3</cp:revision>
  <dcterms:created xsi:type="dcterms:W3CDTF">2025-11-12T11:14:52Z</dcterms:created>
  <dcterms:modified xsi:type="dcterms:W3CDTF">2025-11-12T21:16:11Z</dcterms:modified>
</cp:coreProperties>
</file>